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1" r:id="rId6"/>
  </p:sldIdLst>
  <p:sldSz cx="12192000" cy="6858000"/>
  <p:notesSz cx="6858000" cy="9144000"/>
  <p:embeddedFontLst>
    <p:embeddedFont>
      <p:font typeface="맑은 고딕" panose="020B0503020000020004" pitchFamily="50" charset="-127"/>
      <p:regular r:id="rId7"/>
      <p:bold r:id="rId8"/>
    </p:embeddedFont>
    <p:embeddedFont>
      <p:font typeface="배달의민족 주아" panose="02020603020101020101" pitchFamily="18" charset="-127"/>
      <p:regular r:id="rId9"/>
    </p:embeddedFont>
    <p:embeddedFont>
      <p:font typeface="배달의민족 한나체 Air" panose="020B0600000101010101" pitchFamily="50" charset="-127"/>
      <p:regular r:id="rId10"/>
    </p:embeddedFont>
    <p:embeddedFont>
      <p:font typeface="카페24 써라운드" pitchFamily="2" charset="-127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0C1AC-860A-E3DB-E747-05A4E5389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9CE65B-26C1-AB8B-364B-D0512342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7C2FA-B739-B4E1-569B-9639830BE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1D1CA-131A-41C9-CA18-DE376825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91411-9813-E17D-F085-39D795D32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4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4EF3C-C048-4D3B-254A-164FA4D4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F424E0-3C08-2DE1-2A93-B5245927F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9C0CE-500B-383D-1C00-80EEBB33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14393-22C1-4550-369F-B87B6D36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C6D7E-2CB8-9457-593B-A3490E6C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8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6EE0FF-A56D-2FB2-8673-DD3EFCAC0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68DFFF-9924-FB62-0A72-BF98688C4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9AC61-9FAD-4FA9-B26F-400667C22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D31924-BCD8-1706-6DDE-11EF9D337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14EDA-DC34-DB9A-4FA5-286E774C9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4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A52E8-A86F-948E-A241-6A830B3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FF0CBA-77FB-BF51-AA49-FFE63985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9FA0CB-EC0B-BB40-0568-76922069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5FB8DD-CE4B-54D8-AC15-20FBAC3E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05F7D-037A-34FB-FC56-3854B9B1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5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6A83A-1CFC-B03A-0E1F-CA760977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4D56FC-8656-0914-8C7A-80827609E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B1C8A-B2A6-989E-80D9-49E4CD6A3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974A33-1EF8-AB8D-76EF-B4330921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E8349-E2DD-9FCF-5C4A-F62BFED0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0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E8F20-3063-42FF-A6E9-286F4A9A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CEB37-9535-097E-BCF4-C0C52AEB7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2BA3EF-EDC6-C4F5-CF70-77926BF61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11F88-E24C-9B7E-6C86-29F3F4AD3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6E315E-01E9-3959-D04A-985FC0E64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71F2D0-60D0-02CE-298D-C3F6CD1A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7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2F582-D49D-2337-053F-1B03AE3B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F3BB07-9C6D-EB13-C505-0B5CC0935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011C8-2DFE-60D1-75E1-9341B6B3A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14A2FD-795B-D70F-4E46-6BD0B5770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D8B867-C5B0-C23B-6E25-AFD073E13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575518-5238-2796-72C3-3C3363785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30EA58-CB98-DB82-AF1C-8A7B29872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2CE5FB-7F29-C8FA-A64D-45B19E53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00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027C9-3CE8-D640-38DE-231EADA75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5706C4-B6A4-0094-5EA8-25FCEAEF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7BC524-755B-3ADE-8F9C-B4A1F897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0F2457-FCC3-FE8A-17EF-CB215C40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74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C5586C-5AEB-5739-6819-04D06CC5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476376-6B95-9274-5738-A647D787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AC7F99-1121-A414-B7B5-759A595A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56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F9FBB-E0FE-71D5-F813-B8C262A6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B90D2C-8EB6-D3EC-EA93-D6830875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2C80F6-1010-35CC-72B5-8B8A746E9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7790F-D019-20E4-6972-F66275AF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0BE5F0-D8F2-BD67-F6D5-2E9759FF5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AE657F-3804-E554-A751-16F1F908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8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E2201-7F59-DADA-1BCC-94324608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AEDF05-9FE3-C01C-9BAC-9419A75D0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DB9CAA-F76B-CE01-FF9C-952DC41B2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8AC3E-2048-BB70-181F-8060B2C8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D46F8A-6A25-BFB3-039D-6D7A73C4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753186-7994-2EC5-7BE8-E086ECEF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2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805429-BE3B-9C68-EA8B-58BA3B78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51B4A7-2595-3ED0-C4F5-4F3B9F04A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DEC6D-B17F-2375-7B53-DA0D820C5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21E0-9A49-458D-9800-5F5A19C2E65E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7D030-35BB-C4ED-3BDC-4799D8773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52C30F-A0B7-A8D5-5B3D-65CCA0B52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FF704-DAFB-4917-88E1-68665BCC8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7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사람들, 스포츠이(가) 표시된 사진">
            <a:extLst>
              <a:ext uri="{FF2B5EF4-FFF2-40B4-BE49-F238E27FC236}">
                <a16:creationId xmlns:a16="http://schemas.microsoft.com/office/drawing/2014/main" id="{74640221-C332-93DF-CDA4-04EC703D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970156-B88F-BE6E-88DE-E5748DD03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B6CEB2-D2FE-11A2-FF28-9ABA0C79BE40}"/>
              </a:ext>
            </a:extLst>
          </p:cNvPr>
          <p:cNvSpPr/>
          <p:nvPr/>
        </p:nvSpPr>
        <p:spPr>
          <a:xfrm>
            <a:off x="1752600" y="1663364"/>
            <a:ext cx="8686800" cy="3531272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D1A1B-AD2E-997B-3FB4-F6C2FEF9F475}"/>
              </a:ext>
            </a:extLst>
          </p:cNvPr>
          <p:cNvSpPr txBox="1"/>
          <p:nvPr/>
        </p:nvSpPr>
        <p:spPr>
          <a:xfrm>
            <a:off x="2424987" y="2644170"/>
            <a:ext cx="7342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지역 축제 데이터를 이용한 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58000"/>
                  </a:srgb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지역 경제 활성화 방안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C6636-0566-4129-0E82-76258BCABF8A}"/>
              </a:ext>
            </a:extLst>
          </p:cNvPr>
          <p:cNvSpPr txBox="1"/>
          <p:nvPr/>
        </p:nvSpPr>
        <p:spPr>
          <a:xfrm>
            <a:off x="10002621" y="5731787"/>
            <a:ext cx="2115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빅데이터 </a:t>
            </a:r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term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20202098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조아영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202121032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목경민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202121043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오희진</a:t>
            </a:r>
          </a:p>
        </p:txBody>
      </p:sp>
    </p:spTree>
    <p:extLst>
      <p:ext uri="{BB962C8B-B14F-4D97-AF65-F5344CB8AC3E}">
        <p14:creationId xmlns:p14="http://schemas.microsoft.com/office/powerpoint/2010/main" val="269657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사람들, 스포츠이(가) 표시된 사진">
            <a:extLst>
              <a:ext uri="{FF2B5EF4-FFF2-40B4-BE49-F238E27FC236}">
                <a16:creationId xmlns:a16="http://schemas.microsoft.com/office/drawing/2014/main" id="{74640221-C332-93DF-CDA4-04EC703D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970156-B88F-BE6E-88DE-E5748DD03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D1A1B-AD2E-997B-3FB4-F6C2FEF9F475}"/>
              </a:ext>
            </a:extLst>
          </p:cNvPr>
          <p:cNvSpPr txBox="1"/>
          <p:nvPr/>
        </p:nvSpPr>
        <p:spPr>
          <a:xfrm>
            <a:off x="0" y="230832"/>
            <a:ext cx="3451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문제 배경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ADF621-62F8-1890-D191-A4EE717E4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 t="3287" r="1700"/>
          <a:stretch/>
        </p:blipFill>
        <p:spPr>
          <a:xfrm>
            <a:off x="401216" y="1401851"/>
            <a:ext cx="4749282" cy="44697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C00295-6379-09CE-1529-4127D44B1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50" y="1498932"/>
            <a:ext cx="6487430" cy="1924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F6C307-E597-FAAA-6826-66AE5033BE44}"/>
              </a:ext>
            </a:extLst>
          </p:cNvPr>
          <p:cNvSpPr txBox="1"/>
          <p:nvPr/>
        </p:nvSpPr>
        <p:spPr>
          <a:xfrm>
            <a:off x="7857564" y="3423251"/>
            <a:ext cx="40014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출처</a:t>
            </a:r>
            <a:r>
              <a:rPr lang="en-US" altLang="ko-KR" sz="1100" dirty="0">
                <a:solidFill>
                  <a:schemeClr val="bg1"/>
                </a:solidFill>
              </a:rPr>
              <a:t>:</a:t>
            </a:r>
            <a:r>
              <a:rPr lang="ko-KR" altLang="en-US" sz="1100" dirty="0">
                <a:solidFill>
                  <a:schemeClr val="bg1"/>
                </a:solidFill>
              </a:rPr>
              <a:t>충청남도 관광재단 충청남도 </a:t>
            </a:r>
            <a:r>
              <a:rPr lang="en-US" altLang="ko-KR" sz="1100" dirty="0">
                <a:solidFill>
                  <a:schemeClr val="bg1"/>
                </a:solidFill>
              </a:rPr>
              <a:t>2023</a:t>
            </a:r>
            <a:r>
              <a:rPr lang="ko-KR" altLang="en-US" sz="1100" dirty="0">
                <a:solidFill>
                  <a:schemeClr val="bg1"/>
                </a:solidFill>
              </a:rPr>
              <a:t>년 </a:t>
            </a:r>
            <a:r>
              <a:rPr lang="en-US" altLang="ko-KR" sz="1100" dirty="0">
                <a:solidFill>
                  <a:schemeClr val="bg1"/>
                </a:solidFill>
              </a:rPr>
              <a:t>3</a:t>
            </a:r>
            <a:r>
              <a:rPr lang="ko-KR" altLang="en-US" sz="1100" dirty="0">
                <a:solidFill>
                  <a:schemeClr val="bg1"/>
                </a:solidFill>
              </a:rPr>
              <a:t>월 관광동향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1711B7-BA9F-ECD5-D73E-C2F5427B19E4}"/>
              </a:ext>
            </a:extLst>
          </p:cNvPr>
          <p:cNvSpPr txBox="1"/>
          <p:nvPr/>
        </p:nvSpPr>
        <p:spPr>
          <a:xfrm>
            <a:off x="334681" y="5871647"/>
            <a:ext cx="378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출처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ko-KR" altLang="en-US" sz="900" dirty="0">
                <a:solidFill>
                  <a:schemeClr val="bg1"/>
                </a:solidFill>
              </a:rPr>
              <a:t>구례군 </a:t>
            </a:r>
            <a:r>
              <a:rPr lang="en-US" altLang="ko-KR" sz="900" dirty="0">
                <a:solidFill>
                  <a:schemeClr val="bg1"/>
                </a:solidFill>
              </a:rPr>
              <a:t>"</a:t>
            </a:r>
            <a:r>
              <a:rPr lang="ko-KR" altLang="en-US" sz="900" dirty="0">
                <a:solidFill>
                  <a:schemeClr val="bg1"/>
                </a:solidFill>
              </a:rPr>
              <a:t>산수유</a:t>
            </a:r>
            <a:r>
              <a:rPr lang="en-US" altLang="ko-KR" sz="900" dirty="0">
                <a:solidFill>
                  <a:schemeClr val="bg1"/>
                </a:solidFill>
              </a:rPr>
              <a:t>·</a:t>
            </a:r>
            <a:r>
              <a:rPr lang="ko-KR" altLang="en-US" sz="900" dirty="0">
                <a:solidFill>
                  <a:schemeClr val="bg1"/>
                </a:solidFill>
              </a:rPr>
              <a:t>벚꽃축제 열린 </a:t>
            </a:r>
            <a:r>
              <a:rPr lang="en-US" altLang="ko-KR" sz="900" dirty="0">
                <a:solidFill>
                  <a:schemeClr val="bg1"/>
                </a:solidFill>
              </a:rPr>
              <a:t>3</a:t>
            </a:r>
            <a:r>
              <a:rPr lang="ko-KR" altLang="en-US" sz="900" dirty="0">
                <a:solidFill>
                  <a:schemeClr val="bg1"/>
                </a:solidFill>
              </a:rPr>
              <a:t>월 방문객 전년比 </a:t>
            </a:r>
            <a:r>
              <a:rPr lang="en-US" altLang="ko-KR" sz="900" dirty="0">
                <a:solidFill>
                  <a:schemeClr val="bg1"/>
                </a:solidFill>
              </a:rPr>
              <a:t>80% </a:t>
            </a:r>
            <a:r>
              <a:rPr lang="ko-KR" altLang="en-US" sz="900" dirty="0">
                <a:solidFill>
                  <a:schemeClr val="bg1"/>
                </a:solidFill>
              </a:rPr>
              <a:t>증가</a:t>
            </a:r>
            <a:r>
              <a:rPr lang="en-US" altLang="ko-KR" sz="900" dirty="0">
                <a:solidFill>
                  <a:schemeClr val="bg1"/>
                </a:solidFill>
              </a:rPr>
              <a:t>“ news1</a:t>
            </a:r>
            <a:r>
              <a:rPr lang="ko-KR" altLang="en-US" sz="900" dirty="0">
                <a:solidFill>
                  <a:schemeClr val="bg1"/>
                </a:solidFill>
              </a:rPr>
              <a:t> 구례</a:t>
            </a:r>
            <a:r>
              <a:rPr lang="en-US" altLang="ko-KR" sz="900" dirty="0">
                <a:solidFill>
                  <a:schemeClr val="bg1"/>
                </a:solidFill>
              </a:rPr>
              <a:t>=</a:t>
            </a:r>
            <a:r>
              <a:rPr lang="ko-KR" altLang="en-US" sz="900" dirty="0">
                <a:solidFill>
                  <a:schemeClr val="bg1"/>
                </a:solidFill>
              </a:rPr>
              <a:t>뉴스</a:t>
            </a:r>
            <a:r>
              <a:rPr lang="en-US" altLang="ko-KR" sz="900" dirty="0">
                <a:solidFill>
                  <a:schemeClr val="bg1"/>
                </a:solidFill>
              </a:rPr>
              <a:t>1) </a:t>
            </a:r>
            <a:r>
              <a:rPr lang="ko-KR" altLang="en-US" sz="900" dirty="0">
                <a:solidFill>
                  <a:schemeClr val="bg1"/>
                </a:solidFill>
              </a:rPr>
              <a:t>김동수 기자</a:t>
            </a:r>
            <a:endParaRPr lang="en-US" altLang="ko-KR" sz="9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A2A66D-C177-A47F-B3AC-13E78DE5B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03" y="4500547"/>
            <a:ext cx="1717042" cy="17170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691BDB-FC64-015B-9DCF-D0732047DCB8}"/>
              </a:ext>
            </a:extLst>
          </p:cNvPr>
          <p:cNvSpPr txBox="1"/>
          <p:nvPr/>
        </p:nvSpPr>
        <p:spPr>
          <a:xfrm>
            <a:off x="7095931" y="4647929"/>
            <a:ext cx="5542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지역 축제 활성화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58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카페24 써라운드" pitchFamily="2" charset="-127"/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-&gt;</a:t>
            </a:r>
          </a:p>
          <a:p>
            <a:pPr algn="ctr"/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지역관광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 및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경제 활성화</a:t>
            </a:r>
          </a:p>
        </p:txBody>
      </p:sp>
    </p:spTree>
    <p:extLst>
      <p:ext uri="{BB962C8B-B14F-4D97-AF65-F5344CB8AC3E}">
        <p14:creationId xmlns:p14="http://schemas.microsoft.com/office/powerpoint/2010/main" val="55292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사람들, 스포츠이(가) 표시된 사진">
            <a:extLst>
              <a:ext uri="{FF2B5EF4-FFF2-40B4-BE49-F238E27FC236}">
                <a16:creationId xmlns:a16="http://schemas.microsoft.com/office/drawing/2014/main" id="{74640221-C332-93DF-CDA4-04EC703D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970156-B88F-BE6E-88DE-E5748DD03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D1A1B-AD2E-997B-3FB4-F6C2FEF9F475}"/>
              </a:ext>
            </a:extLst>
          </p:cNvPr>
          <p:cNvSpPr txBox="1"/>
          <p:nvPr/>
        </p:nvSpPr>
        <p:spPr>
          <a:xfrm>
            <a:off x="-160094" y="203054"/>
            <a:ext cx="5262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사용 데이터 셋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26928E-8112-BDBB-E5DF-9A6D51EB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36" y="1477735"/>
            <a:ext cx="3861418" cy="3575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6AE68-297C-9D51-E478-D5E8953785F8}"/>
              </a:ext>
            </a:extLst>
          </p:cNvPr>
          <p:cNvSpPr txBox="1"/>
          <p:nvPr/>
        </p:nvSpPr>
        <p:spPr>
          <a:xfrm>
            <a:off x="612658" y="5370856"/>
            <a:ext cx="3437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대한민국 구석구석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81D70-AA6B-D675-BB35-C359002C1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372" y="1339446"/>
            <a:ext cx="3437164" cy="4179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3CE4F-6A11-57BA-339A-1D8315F4A973}"/>
              </a:ext>
            </a:extLst>
          </p:cNvPr>
          <p:cNvSpPr txBox="1"/>
          <p:nvPr/>
        </p:nvSpPr>
        <p:spPr>
          <a:xfrm>
            <a:off x="5219600" y="5663243"/>
            <a:ext cx="3202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네이버 블로그 후기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B2562F-1A36-82BC-FE7A-0D8A16C52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58" y="1119505"/>
            <a:ext cx="7322320" cy="4836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DBE632-D866-4BD3-830B-FA8C396B1C91}"/>
              </a:ext>
            </a:extLst>
          </p:cNvPr>
          <p:cNvSpPr txBox="1"/>
          <p:nvPr/>
        </p:nvSpPr>
        <p:spPr>
          <a:xfrm>
            <a:off x="7748524" y="5681134"/>
            <a:ext cx="4352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한국 관광 데이터 랩 </a:t>
            </a:r>
            <a:endParaRPr lang="en-US" altLang="ko-KR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58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카페24 써라운드" pitchFamily="2" charset="-127"/>
            </a:endParaRPr>
          </a:p>
          <a:p>
            <a:pPr algn="ctr"/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-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문화관광축제 분석 데이터</a:t>
            </a:r>
          </a:p>
        </p:txBody>
      </p:sp>
      <p:pic>
        <p:nvPicPr>
          <p:cNvPr id="1030" name="Picture 6" descr="Instagram Logo and symbol, meaning, history, PNG, brand">
            <a:extLst>
              <a:ext uri="{FF2B5EF4-FFF2-40B4-BE49-F238E27FC236}">
                <a16:creationId xmlns:a16="http://schemas.microsoft.com/office/drawing/2014/main" id="{6BC79E00-C6A9-63EE-5E9C-E3B59A6CF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r="13042" b="5176"/>
          <a:stretch/>
        </p:blipFill>
        <p:spPr bwMode="auto">
          <a:xfrm>
            <a:off x="9217645" y="2014295"/>
            <a:ext cx="2296246" cy="21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E2FF11-5A32-07CD-3413-7FEC0C68B41F}"/>
              </a:ext>
            </a:extLst>
          </p:cNvPr>
          <p:cNvSpPr txBox="1"/>
          <p:nvPr/>
        </p:nvSpPr>
        <p:spPr>
          <a:xfrm>
            <a:off x="8868468" y="4560584"/>
            <a:ext cx="3202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SNS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116006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사람들, 스포츠이(가) 표시된 사진">
            <a:extLst>
              <a:ext uri="{FF2B5EF4-FFF2-40B4-BE49-F238E27FC236}">
                <a16:creationId xmlns:a16="http://schemas.microsoft.com/office/drawing/2014/main" id="{74640221-C332-93DF-CDA4-04EC703D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970156-B88F-BE6E-88DE-E5748DD03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D1A1B-AD2E-997B-3FB4-F6C2FEF9F475}"/>
              </a:ext>
            </a:extLst>
          </p:cNvPr>
          <p:cNvSpPr txBox="1"/>
          <p:nvPr/>
        </p:nvSpPr>
        <p:spPr>
          <a:xfrm>
            <a:off x="-830022" y="223836"/>
            <a:ext cx="5262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알고리즘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26928E-8112-BDBB-E5DF-9A6D51EB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56" y="1237104"/>
            <a:ext cx="4734309" cy="4383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6ACE69-1829-A7E9-64AF-CB36CA98ECCC}"/>
              </a:ext>
            </a:extLst>
          </p:cNvPr>
          <p:cNvSpPr txBox="1"/>
          <p:nvPr/>
        </p:nvSpPr>
        <p:spPr>
          <a:xfrm>
            <a:off x="7002151" y="501275"/>
            <a:ext cx="5041516" cy="585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리뷰 데이터를 기반으로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58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감성분석 </a:t>
            </a:r>
            <a:endParaRPr lang="en-US" altLang="ko-KR" sz="28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58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축제를 다양한 등급으로 분류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 </a:t>
            </a:r>
            <a:r>
              <a:rPr lang="en-US" altLang="ko-KR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(Decision Tree)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점수가 낮은 축제에 대한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58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개선점 파악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후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58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실제로 축제 개선에 얼마나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58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영향을 미치는 지 알아보기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58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카페24 써라운드" pitchFamily="2" charset="-127"/>
              </a:rPr>
              <a:t>(Linear Regression)</a:t>
            </a:r>
            <a:endParaRPr lang="ko-KR" altLang="en-US" sz="28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58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카페24 써라운드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D2BBEF-A364-8A7F-BA71-4FAAF37A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707" y="1641990"/>
            <a:ext cx="3725474" cy="45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9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사람들, 스포츠이(가) 표시된 사진">
            <a:extLst>
              <a:ext uri="{FF2B5EF4-FFF2-40B4-BE49-F238E27FC236}">
                <a16:creationId xmlns:a16="http://schemas.microsoft.com/office/drawing/2014/main" id="{74640221-C332-93DF-CDA4-04EC703D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970156-B88F-BE6E-88DE-E5748DD03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B6CEB2-D2FE-11A2-FF28-9ABA0C79BE40}"/>
              </a:ext>
            </a:extLst>
          </p:cNvPr>
          <p:cNvSpPr/>
          <p:nvPr/>
        </p:nvSpPr>
        <p:spPr>
          <a:xfrm>
            <a:off x="1752600" y="1663364"/>
            <a:ext cx="8686800" cy="3531272"/>
          </a:xfrm>
          <a:prstGeom prst="rect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D1A1B-AD2E-997B-3FB4-F6C2FEF9F475}"/>
              </a:ext>
            </a:extLst>
          </p:cNvPr>
          <p:cNvSpPr txBox="1"/>
          <p:nvPr/>
        </p:nvSpPr>
        <p:spPr>
          <a:xfrm>
            <a:off x="2424987" y="2921168"/>
            <a:ext cx="7342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질문 </a:t>
            </a:r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58000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Q &amp; A</a:t>
            </a:r>
            <a:endParaRPr lang="ko-KR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58000"/>
                  </a:srgb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C6636-0566-4129-0E82-76258BCABF8A}"/>
              </a:ext>
            </a:extLst>
          </p:cNvPr>
          <p:cNvSpPr txBox="1"/>
          <p:nvPr/>
        </p:nvSpPr>
        <p:spPr>
          <a:xfrm>
            <a:off x="10002621" y="5731787"/>
            <a:ext cx="2115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빅데이터 </a:t>
            </a:r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term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20202098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조아영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202121032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목경민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202121043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오희진</a:t>
            </a:r>
          </a:p>
        </p:txBody>
      </p:sp>
    </p:spTree>
    <p:extLst>
      <p:ext uri="{BB962C8B-B14F-4D97-AF65-F5344CB8AC3E}">
        <p14:creationId xmlns:p14="http://schemas.microsoft.com/office/powerpoint/2010/main" val="104003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126</Words>
  <Application>Microsoft Office PowerPoint</Application>
  <PresentationFormat>와이드스크린</PresentationFormat>
  <Paragraphs>32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맑은 고딕</vt:lpstr>
      <vt:lpstr>배달의민족 주아</vt:lpstr>
      <vt:lpstr>카페24 써라운드</vt:lpstr>
      <vt:lpstr>배달의민족 한나체 Air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오희진</dc:creator>
  <cp:lastModifiedBy>오희진</cp:lastModifiedBy>
  <cp:revision>12</cp:revision>
  <dcterms:created xsi:type="dcterms:W3CDTF">2023-05-01T13:48:40Z</dcterms:created>
  <dcterms:modified xsi:type="dcterms:W3CDTF">2023-05-03T16:10:41Z</dcterms:modified>
</cp:coreProperties>
</file>